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notesMasterIdLst>
    <p:notesMasterId r:id="rId50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5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slideLayout" Target="../slideLayouts/slideLayout12.xml"/><Relationship Id="rId7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png"/><Relationship Id="rId6" Type="http://schemas.openxmlformats.org/officeDocument/2006/relationships/slideLayout" Target="../slideLayouts/slideLayout16.xml"/><Relationship Id="rId7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slideLayout" Target="../slideLayouts/slideLayout18.xml"/><Relationship Id="rId5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png"/><Relationship Id="rId4" Type="http://schemas.openxmlformats.org/officeDocument/2006/relationships/image" Target="../media/image-19-4.png"/><Relationship Id="rId5" Type="http://schemas.openxmlformats.org/officeDocument/2006/relationships/slideLayout" Target="../slideLayouts/slideLayout20.xml"/><Relationship Id="rId6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image" Target="../media/image-22-2.png"/><Relationship Id="rId3" Type="http://schemas.openxmlformats.org/officeDocument/2006/relationships/image" Target="../media/image-22-3.png"/><Relationship Id="rId4" Type="http://schemas.openxmlformats.org/officeDocument/2006/relationships/image" Target="../media/image-22-4.png"/><Relationship Id="rId5" Type="http://schemas.openxmlformats.org/officeDocument/2006/relationships/image" Target="../media/image-22-5.png"/><Relationship Id="rId6" Type="http://schemas.openxmlformats.org/officeDocument/2006/relationships/slideLayout" Target="../slideLayouts/slideLayout23.xml"/><Relationship Id="rId7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image" Target="../media/image-26-2.png"/><Relationship Id="rId3" Type="http://schemas.openxmlformats.org/officeDocument/2006/relationships/image" Target="../media/image-26-3.png"/><Relationship Id="rId4" Type="http://schemas.openxmlformats.org/officeDocument/2006/relationships/image" Target="../media/image-26-4.png"/><Relationship Id="rId5" Type="http://schemas.openxmlformats.org/officeDocument/2006/relationships/image" Target="../media/image-26-5.png"/><Relationship Id="rId6" Type="http://schemas.openxmlformats.org/officeDocument/2006/relationships/slideLayout" Target="../slideLayouts/slideLayout27.xml"/><Relationship Id="rId7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image" Target="../media/image-29-2.png"/><Relationship Id="rId3" Type="http://schemas.openxmlformats.org/officeDocument/2006/relationships/image" Target="../media/image-29-3.png"/><Relationship Id="rId4" Type="http://schemas.openxmlformats.org/officeDocument/2006/relationships/slideLayout" Target="../slideLayouts/slideLayout30.xml"/><Relationship Id="rId5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slideLayout" Target="../slideLayouts/slideLayout3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png"/><Relationship Id="rId2" Type="http://schemas.openxmlformats.org/officeDocument/2006/relationships/slideLayout" Target="../slideLayouts/slideLayout32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2-1.png"/><Relationship Id="rId2" Type="http://schemas.openxmlformats.org/officeDocument/2006/relationships/slideLayout" Target="../slideLayouts/slideLayout33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3-1.png"/><Relationship Id="rId2" Type="http://schemas.openxmlformats.org/officeDocument/2006/relationships/image" Target="../media/image-33-2.png"/><Relationship Id="rId3" Type="http://schemas.openxmlformats.org/officeDocument/2006/relationships/image" Target="../media/image-33-3.png"/><Relationship Id="rId4" Type="http://schemas.openxmlformats.org/officeDocument/2006/relationships/image" Target="../media/image-33-4.png"/><Relationship Id="rId5" Type="http://schemas.openxmlformats.org/officeDocument/2006/relationships/slideLayout" Target="../slideLayouts/slideLayout34.xml"/><Relationship Id="rId6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5-1.png"/><Relationship Id="rId2" Type="http://schemas.openxmlformats.org/officeDocument/2006/relationships/image" Target="../media/image-35-2.png"/><Relationship Id="rId3" Type="http://schemas.openxmlformats.org/officeDocument/2006/relationships/image" Target="../media/image-35-3.png"/><Relationship Id="rId4" Type="http://schemas.openxmlformats.org/officeDocument/2006/relationships/image" Target="../media/image-35-4.png"/><Relationship Id="rId5" Type="http://schemas.openxmlformats.org/officeDocument/2006/relationships/slideLayout" Target="../slideLayouts/slideLayout36.xml"/><Relationship Id="rId6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6-1.png"/><Relationship Id="rId2" Type="http://schemas.openxmlformats.org/officeDocument/2006/relationships/image" Target="../media/image-36-2.png"/><Relationship Id="rId3" Type="http://schemas.openxmlformats.org/officeDocument/2006/relationships/image" Target="../media/image-36-3.png"/><Relationship Id="rId4" Type="http://schemas.openxmlformats.org/officeDocument/2006/relationships/image" Target="../media/image-36-4.png"/><Relationship Id="rId5" Type="http://schemas.openxmlformats.org/officeDocument/2006/relationships/slideLayout" Target="../slideLayouts/slideLayout37.xml"/><Relationship Id="rId6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7-1.png"/><Relationship Id="rId2" Type="http://schemas.openxmlformats.org/officeDocument/2006/relationships/slideLayout" Target="../slideLayouts/slideLayout38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8-1.png"/><Relationship Id="rId2" Type="http://schemas.openxmlformats.org/officeDocument/2006/relationships/slideLayout" Target="../slideLayouts/slideLayout39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9-1.png"/><Relationship Id="rId2" Type="http://schemas.openxmlformats.org/officeDocument/2006/relationships/image" Target="../media/image-39-2.png"/><Relationship Id="rId3" Type="http://schemas.openxmlformats.org/officeDocument/2006/relationships/image" Target="../media/image-39-3.png"/><Relationship Id="rId4" Type="http://schemas.openxmlformats.org/officeDocument/2006/relationships/image" Target="../media/image-39-4.png"/><Relationship Id="rId5" Type="http://schemas.openxmlformats.org/officeDocument/2006/relationships/image" Target="../media/image-39-5.png"/><Relationship Id="rId6" Type="http://schemas.openxmlformats.org/officeDocument/2006/relationships/slideLayout" Target="../slideLayouts/slideLayout40.xml"/><Relationship Id="rId7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0-1.png"/><Relationship Id="rId2" Type="http://schemas.openxmlformats.org/officeDocument/2006/relationships/slideLayout" Target="../slideLayouts/slideLayout4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1-1.png"/><Relationship Id="rId2" Type="http://schemas.openxmlformats.org/officeDocument/2006/relationships/slideLayout" Target="../slideLayouts/slideLayout42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2-1.png"/><Relationship Id="rId2" Type="http://schemas.openxmlformats.org/officeDocument/2006/relationships/slideLayout" Target="../slideLayouts/slideLayout43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3-1.png"/><Relationship Id="rId2" Type="http://schemas.openxmlformats.org/officeDocument/2006/relationships/slideLayout" Target="../slideLayouts/slideLayout44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4-1.png"/><Relationship Id="rId2" Type="http://schemas.openxmlformats.org/officeDocument/2006/relationships/slideLayout" Target="../slideLayouts/slideLayout45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5-1.png"/><Relationship Id="rId2" Type="http://schemas.openxmlformats.org/officeDocument/2006/relationships/slideLayout" Target="../slideLayouts/slideLayout46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6-1.png"/><Relationship Id="rId2" Type="http://schemas.openxmlformats.org/officeDocument/2006/relationships/slideLayout" Target="../slideLayouts/slideLayout47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7-1.png"/><Relationship Id="rId2" Type="http://schemas.openxmlformats.org/officeDocument/2006/relationships/slideLayout" Target="../slideLayouts/slideLayout48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8-1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19983"/>
            <a:ext cx="60496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數據庫系統基礎教學大綱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6892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本課程將帶領學生探索數據庫的基本概念與結構，為後續學習奠定堅實基礎。我們將從數據庫系統概述開始，逐步深入數據模型、三級模式結構及基本SQL操作。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12968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13730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112782"/>
            <a:ext cx="274177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spc="-36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投稿人：Kunta Hsieh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331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DBMS的主要功能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371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8860" y="237970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3371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數據定義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28276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創建、修改和刪除數據庫對象。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36724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78860" y="371498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530906" y="3672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數據操作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530906" y="41629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插入、查詢、更新和刪除數據。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78860" y="50502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數據控制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4981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管理用戶訪問權限和安全機制。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93790" y="634305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78860" y="638556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530906" y="63430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數據完整性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530906" y="683347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確保數據符合預定義的規則和約束。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5682" y="1947148"/>
            <a:ext cx="4969312" cy="621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900" b="1" spc="-11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常見數據庫管理系統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3302" y="3094553"/>
            <a:ext cx="2517577" cy="2517577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827" y="3094553"/>
            <a:ext cx="2517577" cy="2517577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352" y="3094553"/>
            <a:ext cx="2517577" cy="2517577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2877" y="3094553"/>
            <a:ext cx="2517577" cy="2517577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9402" y="3094553"/>
            <a:ext cx="2517577" cy="2517577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695682" y="5964555"/>
            <a:ext cx="13239036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spc="-31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市場上有多種流行的數據庫管理系統，包括MySQL、PostgreSQL、SQL Server、Oracle和MongoDB等。每種系統都有其特點和適用場景。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28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MySQL特點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05182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開源免費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336030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完全開源，可自由使用和修改。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446" y="505182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39446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高性能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139446" y="6336030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查詢速度快，支持大型數據庫。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21" y="505182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85221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跨平台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485221" y="6336030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支持多種操作系統，部署靈活。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0997" y="5051822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0997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社區活躍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830997" y="6336030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擁有龐大的用戶社區和豐富的學習資源。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860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PostgreSQL特點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9016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8860" y="513266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090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完全開源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580578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遵循BSD許可證，自由使用和修改。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667" y="509016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13737" y="513266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165783" y="5090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強大的擴展性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165783" y="5580578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支持自定義數據類型和函數。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42544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78860" y="646795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64254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高級特性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915864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支持複雜查詢、事務和地理信息系統。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428667" y="642544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513737" y="646795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8165783" y="64254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標準兼容性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8165783" y="6915864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高度符合SQL標準。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6618" y="622340"/>
            <a:ext cx="5644515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00" b="1" spc="-133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SQL Server特點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76618" y="1666518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09980" y="1899880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企業級解決方案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9980" y="2387918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提供全面的企業級數據管理功能。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76618" y="3208139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09980" y="3441502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與Windows集成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9980" y="3929539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與Microsoft生態系統無縫集成。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76618" y="4749760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09980" y="4983123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商業智能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9980" y="5471160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內置強大的分析和報表工具。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76618" y="6291382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509980" y="6524744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安全性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09980" y="7012781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提供高級安全特性和加密功能。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28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Oracle數據庫特點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05182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企業級性能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336030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支持大規模數據處理和高並發訪問。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446" y="505182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39446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高安全性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139446" y="6336030"/>
            <a:ext cx="30056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提供多層次安全防護機制。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21" y="505182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85221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可擴展性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485221" y="6336030"/>
            <a:ext cx="30056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支持水平和垂直擴展。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0997" y="5051822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0997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專業支持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830997" y="6336030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提供全面的技術支持和培訓服務。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917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數據模型概述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定義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56556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數據模型是描述數據、數據關係、數據語義和一致性約束的工具。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作用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5655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幫助設計數據庫結構，描述數據如何組織和訪問。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34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類型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84037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包括層次模型、網絡模型、關係模型、面向對象模型等。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596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層次模型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188369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80439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415183"/>
            <a:ext cx="17773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根節點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2905601"/>
            <a:ext cx="177736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最頂層的單一節點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508415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551992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00609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778806"/>
            <a:ext cx="24437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父子關係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269224"/>
            <a:ext cx="24437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每個節點只有一個父節點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4872038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4915614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36971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142428"/>
            <a:ext cx="19995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樹狀結構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632847"/>
            <a:ext cx="1999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數據以樹形結構組織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47771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層次模型是最早的數據庫模型之一，採用樹狀結構組織數據。每個子節點只能有一個父節點，形成嚴格的層次關係。這種模型適合表示簡單的一對多關係。</a:t>
            </a:r>
            <a:endParaRPr lang="en-US" sz="17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層次模型的優缺點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優點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結構簡單直觀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查詢效率高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適合表示一對多關係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數據完整性容易維護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缺點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不適合表示複雜關係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數據冗餘度高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插入和刪除操作複雜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難以表示多對多關係</a:t>
            </a:r>
            <a:endParaRPr lang="en-US" sz="1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網絡模型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5524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記錄類型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042880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數據組織為記錄類型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6731" y="268605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2650" b="1" spc="-54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5524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集合類型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042880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定義記錄間的關係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52604" y="307455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2650" b="1" spc="-54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0050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網狀結構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495449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允許多對多關係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64103" y="5300424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2650" b="1" spc="-54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1857256" y="50050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複雜導航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5495449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需要了解數據結構</a:t>
            </a:r>
            <a:endParaRPr lang="en-US" sz="17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38230" y="4911923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2650" b="1" spc="-54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Text 13"/>
          <p:cNvSpPr/>
          <p:nvPr/>
        </p:nvSpPr>
        <p:spPr>
          <a:xfrm>
            <a:off x="793790" y="67431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網絡模型是層次模型的擴展，允許一個子節點有多個父節點。它使用集合類型來定義記錄間的關係，形成網狀結構，能夠表示更複雜的數據關係。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331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教學目標概覽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371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65260" y="237970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3371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理解基礎概念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28276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掌握數據庫的基本概念與組成元素。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36724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65260" y="371498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017306" y="3672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數據模型掌握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017306" y="41629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了解各種數據模型的類型及特點。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65260" y="50502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三級模式結構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4981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理解數據庫的三級模式架構。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80190" y="634305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65260" y="638556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017306" y="63430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SQL入門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017306" y="683347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能夠進行簡單的數據庫操作。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網絡模型的優缺點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優點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能表示複雜的數據關係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支持多對多關係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數據訪問效率高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減少數據冗餘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缺點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結構複雜難理解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程序設計難度大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數據獨立性較差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用戶需了解數據結構</a:t>
            </a:r>
            <a:endParaRPr lang="en-US" sz="17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8280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關係模型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531745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7661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二維表格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256598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數據以表格形式組織，由行和列組成。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531745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7661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關係代數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256598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提供數學基礎，支持各種操作如選擇、投影、連接等。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443651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46780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主外鍵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16850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通過主鍵和外鍵建立表間關係。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602099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關係模型是目前最流行的數據模型，由E.F. Codd於1970年提出。它將數據組織為相互關聯的二維表格，結構簡單直觀，易於理解和使用。</a:t>
            </a:r>
            <a:endParaRPr lang="en-US" sz="17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400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關係模型的核心概念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28897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082766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關係（表）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573185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二維表格，由行和列組成。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304" y="228897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3082766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元組（行）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3573185"/>
            <a:ext cx="22920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表中的一行，代表一個實體。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538" y="2288977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3082766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屬性（列）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3573185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表中的一列，描述實體的特性。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979432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80190" y="5773222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鍵（Key）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6280190" y="6263640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唯一標識元組的屬性或屬性組。</a:t>
            </a:r>
            <a:endParaRPr lang="en-US" sz="17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085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關係模型的優缺點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56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優點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377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結構簡單直觀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數據獨立性高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有強大的數學基礎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標準化查詢語言(SQL)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065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易於擴展和修改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356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缺點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39377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處理複雜數據效率低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不適合處理多媒體數據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難以表示複雜對象關係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在大數據環境下性能挑戰</a:t>
            </a:r>
            <a:endParaRPr lang="en-US" sz="17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65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面向對象模型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14342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對象概念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93919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數據和操作封裝為對象，具有標識、狀態和行為。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214342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類與繼承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93919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對象按類組織，支持繼承和多態特性。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214342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複雜數據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939195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能直接表示複雜數據結構和關係。</a:t>
            </a:r>
            <a:endParaRPr lang="en-US" sz="17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面向對象模型的優缺點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優點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能表示複雜數據結構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支持繼承和多態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與面向對象編程語言兼容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適合多媒體和工程應用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缺點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標準化程度低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查詢語言不統一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性能可能不如關係模型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學習曲線較陡</a:t>
            </a:r>
            <a:endParaRPr lang="en-US" sz="17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鍵值模型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鍵（Key）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唯一標識符，用於查找數據。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值（Value）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與鍵關聯的數據，可以是任何類型。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簡單結構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無需預定義模式，結構靈活。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680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高性能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2680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查詢速度快，適合大規模數據。</a:t>
            </a:r>
            <a:endParaRPr lang="en-US" sz="17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085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鍵值模型的優缺點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56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優點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377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結構簡單靈活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查詢速度極快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高度可擴展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適合分佈式系統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065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無需預定義模式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356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缺點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39377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不支持複雜查詢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無法表示複雜關係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缺乏事務支持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數據一致性難保證</a:t>
            </a:r>
            <a:endParaRPr lang="en-US" sz="17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775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638" y="3144560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b="1" spc="-122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數據模型比較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1638" y="4098131"/>
            <a:ext cx="13187124" cy="3570684"/>
          </a:xfrm>
          <a:prstGeom prst="roundRect">
            <a:avLst>
              <a:gd name="adj" fmla="val 242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29258" y="4105751"/>
            <a:ext cx="13171884" cy="59257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35593" y="4237077"/>
            <a:ext cx="2876907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模型類型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232315" y="4237077"/>
            <a:ext cx="2873097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數據結構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25226" y="4237077"/>
            <a:ext cx="2873097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複雜度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0818138" y="4237077"/>
            <a:ext cx="2876907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適用場景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9258" y="4698325"/>
            <a:ext cx="13171884" cy="59257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935593" y="4829651"/>
            <a:ext cx="2876907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層次模型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232315" y="4829651"/>
            <a:ext cx="2873097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樹狀結構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525226" y="4829651"/>
            <a:ext cx="2873097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低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0818138" y="4829651"/>
            <a:ext cx="2876907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簡單一對多關係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729258" y="5290899"/>
            <a:ext cx="13171884" cy="59257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935593" y="5422225"/>
            <a:ext cx="2876907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網絡模型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4232315" y="5422225"/>
            <a:ext cx="2873097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網狀結構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525226" y="5422225"/>
            <a:ext cx="2873097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高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0818138" y="5422225"/>
            <a:ext cx="2876907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複雜多對多關係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729258" y="5883473"/>
            <a:ext cx="13171884" cy="59257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935593" y="6014799"/>
            <a:ext cx="2876907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關係模型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4232315" y="6014799"/>
            <a:ext cx="2873097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二維表格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7525226" y="6014799"/>
            <a:ext cx="2873097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中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10818138" y="6014799"/>
            <a:ext cx="2876907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通用業務應用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729258" y="6476048"/>
            <a:ext cx="13171884" cy="59257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935593" y="6607373"/>
            <a:ext cx="2876907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面向對象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4232315" y="6607373"/>
            <a:ext cx="2873097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對象和類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7525226" y="6607373"/>
            <a:ext cx="2873097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高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10818138" y="6607373"/>
            <a:ext cx="2876907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複雜數據應用</a:t>
            </a: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729258" y="7068622"/>
            <a:ext cx="13171884" cy="59257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1" name="Text 28"/>
          <p:cNvSpPr/>
          <p:nvPr/>
        </p:nvSpPr>
        <p:spPr>
          <a:xfrm>
            <a:off x="935593" y="7199948"/>
            <a:ext cx="2876907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鍵值模型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4232315" y="7199948"/>
            <a:ext cx="2873097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鍵值對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7525226" y="7199948"/>
            <a:ext cx="2873097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低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10818138" y="7199948"/>
            <a:ext cx="2876907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高性能大數據</a:t>
            </a:r>
            <a:endParaRPr lang="en-US" sz="16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596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數據庫的三級模式結構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188369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80439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415183"/>
            <a:ext cx="11108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外模式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2905601"/>
            <a:ext cx="11108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用戶視圖層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508415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551992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00609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778806"/>
            <a:ext cx="15551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概念模式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269224"/>
            <a:ext cx="15551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全局邏輯結構層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4872038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4915614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36971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142428"/>
            <a:ext cx="11108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內模式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632847"/>
            <a:ext cx="11108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物理存儲層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47771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三級模式結構是數據庫系統的標準架構，分為外模式、概念模式和內模式三層。這種分層設計提高了數據獨立性，使應用程序不受數據存儲方式變化的影響。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教學內容分佈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197418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數據庫系統概述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33418"/>
            <a:ext cx="42388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定義、特點與發展歷程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04585" y="380571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00"/>
              </a:lnSpc>
              <a:buNone/>
            </a:pPr>
            <a:r>
              <a:rPr lang="en-US" sz="2500" b="1" spc="-54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9597628" y="2634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數據模型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597628" y="3124676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各類模型及其應用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518797" y="337863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00"/>
              </a:lnSpc>
              <a:buNone/>
            </a:pPr>
            <a:r>
              <a:rPr lang="en-US" sz="2500" b="1" spc="-54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500" dirty="0"/>
          </a:p>
        </p:txBody>
      </p:sp>
      <p:sp>
        <p:nvSpPr>
          <p:cNvPr id="11" name="Text 7"/>
          <p:cNvSpPr/>
          <p:nvPr/>
        </p:nvSpPr>
        <p:spPr>
          <a:xfrm>
            <a:off x="10051256" y="42692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三級模式結構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10051256" y="4759643"/>
            <a:ext cx="37853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外模式、概念模式、內模式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331041" y="44966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00"/>
              </a:lnSpc>
              <a:buNone/>
            </a:pPr>
            <a:r>
              <a:rPr lang="en-US" sz="2500" b="1" spc="-54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9597628" y="59043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數據庫基本組成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9597628" y="6394728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數據、硬件、軟件、用戶</a:t>
            </a:r>
            <a:endParaRPr lang="en-US" sz="17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518797" y="561463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00"/>
              </a:lnSpc>
              <a:buNone/>
            </a:pPr>
            <a:r>
              <a:rPr lang="en-US" sz="2500" b="1" spc="-54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500" dirty="0"/>
          </a:p>
        </p:txBody>
      </p:sp>
      <p:sp>
        <p:nvSpPr>
          <p:cNvPr id="19" name="Text 13"/>
          <p:cNvSpPr/>
          <p:nvPr/>
        </p:nvSpPr>
        <p:spPr>
          <a:xfrm>
            <a:off x="2197418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基本SQL操作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793790" y="5985986"/>
            <a:ext cx="42388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創建與查詢基礎</a:t>
            </a:r>
            <a:endParaRPr lang="en-US" sz="1750" dirty="0"/>
          </a:p>
        </p:txBody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204585" y="518755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00"/>
              </a:lnSpc>
              <a:buNone/>
            </a:pPr>
            <a:r>
              <a:rPr lang="en-US" sz="2500" b="1" spc="-54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endParaRPr lang="en-US" sz="25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3223"/>
            <a:ext cx="71631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外模式（External Schema）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用戶視圖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描述特定用戶或應用程序看到的數據結構。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多視圖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一個數據庫可以有多個外模式，滿足不同需求。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數據安全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限制用戶只能訪問授權的數據。</a:t>
            </a:r>
            <a:endParaRPr lang="en-US" sz="175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7877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概念模式（Conceptual Schema）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9164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8860" y="273415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691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全局視圖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18206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描述整個數據庫的邏輯結構。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40269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78860" y="406943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530906" y="4026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統一表示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530906" y="451735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綜合所有用戶的數據需求。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3622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78860" y="540472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362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獨立性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85263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不依賴於具體的存儲技術和設備。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93790" y="669750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78860" y="674000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530906" y="66975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完整性約束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530906" y="718792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定義數據的完整性規則和業務邏輯。</a:t>
            </a:r>
            <a:endParaRPr lang="en-US" sz="175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73223"/>
            <a:ext cx="69939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內模式（Internal Schema）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物理存儲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描述數據在物理設備上的存儲方式。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存取路徑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定義數據的存取方法和索引結構。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性能優化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關注數據存取效率和存儲空間利用。</a:t>
            </a:r>
            <a:endParaRPr lang="en-US" sz="175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490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三級模式之間的映射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外模式/概念模式映射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31517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將用戶視圖轉換為全局邏輯結構。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概念模式/內模式映射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將邏輯結構轉換為物理存儲結構。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數據獨立性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03694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通過映射實現邏輯獨立性和物理獨立性。</a:t>
            </a:r>
            <a:endParaRPr lang="en-US" sz="175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數據獨立性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物理獨立性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當內模式變化時，概念模式可以保持不變。應用程序不受存儲結構變化影響。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邏輯獨立性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當概念模式變化時，外模式可以保持不變。用戶視圖不受全局邏輯結構變化影響。</a:t>
            </a:r>
            <a:endParaRPr lang="en-US" sz="175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數據庫的基本組成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7339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224332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存儲的信息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6731" y="286750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2650" b="1" spc="-54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7339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硬件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224332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物理設備支持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52604" y="3256002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2650" b="1" spc="-54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1864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軟件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676900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DBMS和工具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64103" y="548187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2650" b="1" spc="-54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1857256" y="51864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用戶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5676900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使用和管理者</a:t>
            </a:r>
            <a:endParaRPr lang="en-US" sz="17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38230" y="5093375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2650" b="1" spc="-54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Text 13"/>
          <p:cNvSpPr/>
          <p:nvPr/>
        </p:nvSpPr>
        <p:spPr>
          <a:xfrm>
            <a:off x="793790" y="69245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數據庫系統由四個基本部分組成：數據、硬件、軟件和用戶。這些組件相互配合，共同實現數據的存儲、管理和訪問功能。</a:t>
            </a:r>
            <a:endParaRPr lang="en-US" sz="175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28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數據（Data）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05182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結構化數據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336030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具有固定格式的數據，如表格數據。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04" y="505182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半結構化數據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336030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具有一定結構但不固定，如XML、JSON。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738" y="505182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非結構化數據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336030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無固定結構的數據，如文本、圖像、視頻。</a:t>
            </a:r>
            <a:endParaRPr lang="en-US" sz="175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860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硬件（Hardware）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9016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8860" y="513266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090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存儲設備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580578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硬盤、固態硬盤、磁帶等存儲介質。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667" y="509016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13737" y="513266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165783" y="5090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處理器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165783" y="5580578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CPU和GPU，負責數據處理和計算。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42544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78860" y="646795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64254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網絡設備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915864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支持數據傳輸和遠程訪問。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428667" y="642544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513737" y="646795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8165783" y="64254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輸入輸出設備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8165783" y="6915864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支持用戶與數據庫交互。</a:t>
            </a:r>
            <a:endParaRPr lang="en-US" sz="175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72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軟件（Software）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621292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48557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數據庫管理系統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346144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核心軟件，提供數據定義、操作和控制功能。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4621292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63101" y="48557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應用開發工具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3101" y="5346144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幫助開發數據庫應用程序的工具。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170295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64047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數據庫設計工具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895148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輔助數據庫設計和建模的軟件。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8667" y="6170295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63101" y="64047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數據庫管理工具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663101" y="6895148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用於監控、維護和優化數據庫的工具。</a:t>
            </a:r>
            <a:endParaRPr lang="en-US" sz="175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400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用戶（Users）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28897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082766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數據庫管理員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573185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負責數據庫設計、實現和維護。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904" y="228897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3082766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應用程序開發人員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5904" y="3573185"/>
            <a:ext cx="22920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開發使用數據庫的應用程序。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138" y="2288977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3082766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數據分析師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138" y="3573185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分析數據庫中的數據，提取有價值信息。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979432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93790" y="5773222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終端用戶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93790" y="6263640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通過應用程序間接使用數據庫。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4840" y="490895"/>
            <a:ext cx="4463058" cy="557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350"/>
              </a:lnSpc>
              <a:buNone/>
            </a:pPr>
            <a:r>
              <a:rPr lang="en-US" sz="3500" b="1" spc="-105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教學方式分配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4840" y="1405771"/>
            <a:ext cx="10531316" cy="568856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094911" y="7124819"/>
            <a:ext cx="178475" cy="178475"/>
          </a:xfrm>
          <a:prstGeom prst="roundRect">
            <a:avLst>
              <a:gd name="adj" fmla="val 10247"/>
            </a:avLst>
          </a:prstGeom>
          <a:solidFill>
            <a:srgbClr val="151738"/>
          </a:solidFill>
          <a:ln/>
        </p:spPr>
      </p:sp>
      <p:sp>
        <p:nvSpPr>
          <p:cNvPr id="5" name="Text 2"/>
          <p:cNvSpPr/>
          <p:nvPr/>
        </p:nvSpPr>
        <p:spPr>
          <a:xfrm>
            <a:off x="3334345" y="7124819"/>
            <a:ext cx="699254" cy="178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400" spc="-2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理論講解</a:t>
            </a:r>
            <a:endParaRPr lang="en-US" sz="1400" dirty="0"/>
          </a:p>
        </p:txBody>
      </p:sp>
      <p:sp>
        <p:nvSpPr>
          <p:cNvPr id="6" name="Shape 3"/>
          <p:cNvSpPr/>
          <p:nvPr/>
        </p:nvSpPr>
        <p:spPr>
          <a:xfrm>
            <a:off x="5421035" y="7124819"/>
            <a:ext cx="178475" cy="178475"/>
          </a:xfrm>
          <a:prstGeom prst="roundRect">
            <a:avLst>
              <a:gd name="adj" fmla="val 10247"/>
            </a:avLst>
          </a:prstGeom>
          <a:solidFill>
            <a:srgbClr val="363C94"/>
          </a:solidFill>
          <a:ln/>
        </p:spPr>
      </p:sp>
      <p:sp>
        <p:nvSpPr>
          <p:cNvPr id="7" name="Text 4"/>
          <p:cNvSpPr/>
          <p:nvPr/>
        </p:nvSpPr>
        <p:spPr>
          <a:xfrm>
            <a:off x="5660469" y="7124819"/>
            <a:ext cx="699254" cy="178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400" spc="-2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課堂討論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7747278" y="7124819"/>
            <a:ext cx="178475" cy="178475"/>
          </a:xfrm>
          <a:prstGeom prst="roundRect">
            <a:avLst>
              <a:gd name="adj" fmla="val 10247"/>
            </a:avLst>
          </a:prstGeom>
          <a:solidFill>
            <a:srgbClr val="7A7FCE"/>
          </a:solidFill>
          <a:ln/>
        </p:spPr>
      </p:sp>
      <p:sp>
        <p:nvSpPr>
          <p:cNvPr id="9" name="Text 6"/>
          <p:cNvSpPr/>
          <p:nvPr/>
        </p:nvSpPr>
        <p:spPr>
          <a:xfrm>
            <a:off x="7986713" y="7124819"/>
            <a:ext cx="699254" cy="178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400" spc="-2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實際操作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24840" y="7504033"/>
            <a:ext cx="13380720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400" spc="-2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課程採用多元化教學方式，以理論講解為主，輔以課堂討論與實際操作。這種組合能確保學生既掌握理論知識，又能應用於實踐。</a:t>
            </a:r>
            <a:endParaRPr lang="en-US" sz="14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059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基本的SQL操作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675590"/>
            <a:ext cx="3005495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93790" y="62425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創建數據庫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732984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使用CREATE DATABASE語句創建新數據庫。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139446" y="5335310"/>
            <a:ext cx="3005614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139446" y="59022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創建表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139446" y="6392704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使用CREATE TABLE語句定義表結構。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85221" y="4995029"/>
            <a:ext cx="3005614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85221" y="55620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插入數據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85221" y="6052423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使用INSERT INTO語句向表中添加數據。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830997" y="4654868"/>
            <a:ext cx="3005614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830997" y="52218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查詢數據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830997" y="5712262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使用SELECT語句從表中檢索數據。</a:t>
            </a:r>
            <a:endParaRPr lang="en-US" sz="175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0309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創建數據庫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52035"/>
            <a:ext cx="13042821" cy="1791652"/>
          </a:xfrm>
          <a:prstGeom prst="roundRect">
            <a:avLst>
              <a:gd name="adj" fmla="val 5317"/>
            </a:avLst>
          </a:prstGeom>
          <a:solidFill>
            <a:srgbClr val="DADBF1"/>
          </a:solidFill>
          <a:ln/>
        </p:spPr>
      </p:sp>
      <p:sp>
        <p:nvSpPr>
          <p:cNvPr id="5" name="Shape 2"/>
          <p:cNvSpPr/>
          <p:nvPr/>
        </p:nvSpPr>
        <p:spPr>
          <a:xfrm>
            <a:off x="782479" y="4852035"/>
            <a:ext cx="13065443" cy="1791652"/>
          </a:xfrm>
          <a:prstGeom prst="roundRect">
            <a:avLst>
              <a:gd name="adj" fmla="val 1899"/>
            </a:avLst>
          </a:prstGeom>
          <a:solidFill>
            <a:srgbClr val="DADBF1"/>
          </a:solidFill>
          <a:ln/>
        </p:spPr>
      </p:sp>
      <p:sp>
        <p:nvSpPr>
          <p:cNvPr id="6" name="Text 3"/>
          <p:cNvSpPr/>
          <p:nvPr/>
        </p:nvSpPr>
        <p:spPr>
          <a:xfrm>
            <a:off x="1009293" y="5022056"/>
            <a:ext cx="126118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CREATE DATABASE 學生信息系統;
USE 學生信息系統;
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8988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DATABASE語句用於創建新的數據庫。USE語句用於選擇要操作的數據庫。數據庫名稱應該反映其用途，便於識別。</a:t>
            </a:r>
            <a:endParaRPr lang="en-US" sz="175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781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創建表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527102"/>
            <a:ext cx="7556421" cy="3243263"/>
          </a:xfrm>
          <a:prstGeom prst="roundRect">
            <a:avLst>
              <a:gd name="adj" fmla="val 2937"/>
            </a:avLst>
          </a:prstGeom>
          <a:solidFill>
            <a:srgbClr val="DADBF1"/>
          </a:solidFill>
          <a:ln/>
        </p:spPr>
      </p:sp>
      <p:sp>
        <p:nvSpPr>
          <p:cNvPr id="5" name="Shape 2"/>
          <p:cNvSpPr/>
          <p:nvPr/>
        </p:nvSpPr>
        <p:spPr>
          <a:xfrm>
            <a:off x="6268879" y="2527102"/>
            <a:ext cx="7579043" cy="3243263"/>
          </a:xfrm>
          <a:prstGeom prst="roundRect">
            <a:avLst>
              <a:gd name="adj" fmla="val 1049"/>
            </a:avLst>
          </a:prstGeom>
          <a:solidFill>
            <a:srgbClr val="DADBF1"/>
          </a:solidFill>
          <a:ln/>
        </p:spPr>
      </p:sp>
      <p:sp>
        <p:nvSpPr>
          <p:cNvPr id="6" name="Text 3"/>
          <p:cNvSpPr/>
          <p:nvPr/>
        </p:nvSpPr>
        <p:spPr>
          <a:xfrm>
            <a:off x="6495693" y="2697123"/>
            <a:ext cx="7125414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CREATE TABLE 學生 (
    學號 CHAR(10) PRIMARY KEY,
    姓名 VARCHAR(20) NOT NULL,
    性別 CHAR(1),
    出生日期 DATE,
    班級 VARCHAR(20)
);
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602551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TABLE語句用於創建表，定義表的結構、列名、數據類型和約束。PRIMARY KEY定義主鍵，NOT NULL表示該列不能為空。</a:t>
            </a:r>
            <a:endParaRPr lang="en-US" sz="175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3175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常用數據類型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80692"/>
            <a:ext cx="7556421" cy="3917156"/>
          </a:xfrm>
          <a:prstGeom prst="roundRect">
            <a:avLst>
              <a:gd name="adj" fmla="val 243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688312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9057" y="283202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數據類型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546038" y="2832021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描述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059210" y="283202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示例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3338632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29057" y="348234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3546038" y="3482340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整數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059210" y="348234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1, 100, -5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01410" y="3988951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29057" y="413265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DECIMAL(p,s)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3546038" y="4132659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定點數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059210" y="413265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3.14, 2.5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01410" y="4639270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29057" y="478297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CHAR(n)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3546038" y="4782979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固定長度字符串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6059210" y="478297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'ABC'</a:t>
            </a:r>
            <a:endParaRPr lang="en-US" sz="1750" dirty="0"/>
          </a:p>
        </p:txBody>
      </p:sp>
      <p:sp>
        <p:nvSpPr>
          <p:cNvPr id="21" name="Shape 18"/>
          <p:cNvSpPr/>
          <p:nvPr/>
        </p:nvSpPr>
        <p:spPr>
          <a:xfrm>
            <a:off x="801410" y="5289590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1029057" y="543329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VARCHAR(n)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3546038" y="5433298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可變長度字符串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6059210" y="543329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'Hello'</a:t>
            </a:r>
            <a:endParaRPr lang="en-US" sz="1750" dirty="0"/>
          </a:p>
        </p:txBody>
      </p:sp>
      <p:sp>
        <p:nvSpPr>
          <p:cNvPr id="25" name="Shape 22"/>
          <p:cNvSpPr/>
          <p:nvPr/>
        </p:nvSpPr>
        <p:spPr>
          <a:xfrm>
            <a:off x="801410" y="5939909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1029057" y="608361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DATE</a:t>
            </a:r>
            <a:endParaRPr lang="en-US" sz="1750" dirty="0"/>
          </a:p>
        </p:txBody>
      </p:sp>
      <p:sp>
        <p:nvSpPr>
          <p:cNvPr id="27" name="Text 24"/>
          <p:cNvSpPr/>
          <p:nvPr/>
        </p:nvSpPr>
        <p:spPr>
          <a:xfrm>
            <a:off x="3546038" y="6083618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日期</a:t>
            </a:r>
            <a:endParaRPr lang="en-US" sz="1750" dirty="0"/>
          </a:p>
        </p:txBody>
      </p:sp>
      <p:sp>
        <p:nvSpPr>
          <p:cNvPr id="28" name="Text 25"/>
          <p:cNvSpPr/>
          <p:nvPr/>
        </p:nvSpPr>
        <p:spPr>
          <a:xfrm>
            <a:off x="6059210" y="608361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'2023-09-01'</a:t>
            </a:r>
            <a:endParaRPr lang="en-US" sz="175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222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218" y="3443645"/>
            <a:ext cx="5644515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00" b="1" spc="-133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插入數據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90218" y="4487823"/>
            <a:ext cx="13049964" cy="2505313"/>
          </a:xfrm>
          <a:prstGeom prst="roundRect">
            <a:avLst>
              <a:gd name="adj" fmla="val 3785"/>
            </a:avLst>
          </a:prstGeom>
          <a:solidFill>
            <a:srgbClr val="DADBF1"/>
          </a:solidFill>
          <a:ln/>
        </p:spPr>
      </p:sp>
      <p:sp>
        <p:nvSpPr>
          <p:cNvPr id="5" name="Shape 2"/>
          <p:cNvSpPr/>
          <p:nvPr/>
        </p:nvSpPr>
        <p:spPr>
          <a:xfrm>
            <a:off x="779026" y="4487823"/>
            <a:ext cx="13072348" cy="2505313"/>
          </a:xfrm>
          <a:prstGeom prst="roundRect">
            <a:avLst>
              <a:gd name="adj" fmla="val 1352"/>
            </a:avLst>
          </a:prstGeom>
          <a:solidFill>
            <a:srgbClr val="DADBF1"/>
          </a:solidFill>
          <a:ln/>
        </p:spPr>
      </p:sp>
      <p:sp>
        <p:nvSpPr>
          <p:cNvPr id="6" name="Text 3"/>
          <p:cNvSpPr/>
          <p:nvPr/>
        </p:nvSpPr>
        <p:spPr>
          <a:xfrm>
            <a:off x="1004768" y="4657130"/>
            <a:ext cx="12620863" cy="2166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INSERT INTO 學生 (學號, 姓名, 性別, 出生日期, 班級)
VALUES ('2023001', '張三', '男', '2005-01-15', '計算機科學1班');
INSERT INTO 學生
VALUES ('2023002', '李四', '女', '2004-11-20', '計算機科學1班');
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0218" y="7247096"/>
            <a:ext cx="13049964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INSERT INTO語句用於向表中添加數據。可以指定列名和對應的值，也可以按表定義的列順序直接提供值。</a:t>
            </a:r>
            <a:endParaRPr lang="en-US" sz="175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9671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查詢數據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45650"/>
            <a:ext cx="7556421" cy="3606165"/>
          </a:xfrm>
          <a:prstGeom prst="roundRect">
            <a:avLst>
              <a:gd name="adj" fmla="val 2642"/>
            </a:avLst>
          </a:prstGeom>
          <a:solidFill>
            <a:srgbClr val="DADBF1"/>
          </a:solidFill>
          <a:ln/>
        </p:spPr>
      </p:sp>
      <p:sp>
        <p:nvSpPr>
          <p:cNvPr id="5" name="Shape 2"/>
          <p:cNvSpPr/>
          <p:nvPr/>
        </p:nvSpPr>
        <p:spPr>
          <a:xfrm>
            <a:off x="6268879" y="2345650"/>
            <a:ext cx="7579043" cy="3606165"/>
          </a:xfrm>
          <a:prstGeom prst="roundRect">
            <a:avLst>
              <a:gd name="adj" fmla="val 944"/>
            </a:avLst>
          </a:prstGeom>
          <a:solidFill>
            <a:srgbClr val="DADBF1"/>
          </a:solidFill>
          <a:ln/>
        </p:spPr>
      </p:sp>
      <p:sp>
        <p:nvSpPr>
          <p:cNvPr id="6" name="Text 3"/>
          <p:cNvSpPr/>
          <p:nvPr/>
        </p:nvSpPr>
        <p:spPr>
          <a:xfrm>
            <a:off x="6495693" y="2515672"/>
            <a:ext cx="7125414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-- 查詢所有學生信息
SELECT * FROM 學生;
-- 查詢特定列
SELECT 學號, 姓名, 班級 FROM 學生;
-- 條件查詢
SELECT * FROM 學生 WHERE 班級 = '計算機科學1班';
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620696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SELECT語句用於從表中檢索數據。星號(*)表示選擇所有列，WHERE子句用於指定查詢條件，只返回符合條件的記錄。</a:t>
            </a:r>
            <a:endParaRPr lang="en-US" sz="175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152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更新數據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164199"/>
            <a:ext cx="7556421" cy="3969067"/>
          </a:xfrm>
          <a:prstGeom prst="roundRect">
            <a:avLst>
              <a:gd name="adj" fmla="val 2400"/>
            </a:avLst>
          </a:prstGeom>
          <a:solidFill>
            <a:srgbClr val="DADBF1"/>
          </a:solidFill>
          <a:ln/>
        </p:spPr>
      </p:sp>
      <p:sp>
        <p:nvSpPr>
          <p:cNvPr id="5" name="Shape 2"/>
          <p:cNvSpPr/>
          <p:nvPr/>
        </p:nvSpPr>
        <p:spPr>
          <a:xfrm>
            <a:off x="6268879" y="2164199"/>
            <a:ext cx="7579043" cy="3969067"/>
          </a:xfrm>
          <a:prstGeom prst="roundRect">
            <a:avLst>
              <a:gd name="adj" fmla="val 857"/>
            </a:avLst>
          </a:prstGeom>
          <a:solidFill>
            <a:srgbClr val="DADBF1"/>
          </a:solidFill>
          <a:ln/>
        </p:spPr>
      </p:sp>
      <p:sp>
        <p:nvSpPr>
          <p:cNvPr id="6" name="Text 3"/>
          <p:cNvSpPr/>
          <p:nvPr/>
        </p:nvSpPr>
        <p:spPr>
          <a:xfrm>
            <a:off x="6495693" y="2334220"/>
            <a:ext cx="7125414" cy="362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-- 更新單個學生信息
UPDATE 學生
SET 班級 = '計算機科學2班'
WHERE 學號 = '2023001';
-- 更新多個學生信息
UPDATE 學生
SET 班級 = '數據科學班'
WHERE 班級 = '計算機科學1班';
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638841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UPDATE語句用於修改表中的數據。SET子句指定要修改的列和新值，WHERE子句指定要更新的記錄。沒有WHERE子句將更新所有記錄。</a:t>
            </a:r>
            <a:endParaRPr lang="en-US" sz="175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781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刪除數據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27102"/>
            <a:ext cx="7556421" cy="3243263"/>
          </a:xfrm>
          <a:prstGeom prst="roundRect">
            <a:avLst>
              <a:gd name="adj" fmla="val 2937"/>
            </a:avLst>
          </a:prstGeom>
          <a:solidFill>
            <a:srgbClr val="DADBF1"/>
          </a:solidFill>
          <a:ln/>
        </p:spPr>
      </p:sp>
      <p:sp>
        <p:nvSpPr>
          <p:cNvPr id="5" name="Shape 2"/>
          <p:cNvSpPr/>
          <p:nvPr/>
        </p:nvSpPr>
        <p:spPr>
          <a:xfrm>
            <a:off x="782479" y="2527102"/>
            <a:ext cx="7579043" cy="3243263"/>
          </a:xfrm>
          <a:prstGeom prst="roundRect">
            <a:avLst>
              <a:gd name="adj" fmla="val 1049"/>
            </a:avLst>
          </a:prstGeom>
          <a:solidFill>
            <a:srgbClr val="DADBF1"/>
          </a:solidFill>
          <a:ln/>
        </p:spPr>
      </p:sp>
      <p:sp>
        <p:nvSpPr>
          <p:cNvPr id="6" name="Text 3"/>
          <p:cNvSpPr/>
          <p:nvPr/>
        </p:nvSpPr>
        <p:spPr>
          <a:xfrm>
            <a:off x="1009293" y="2697123"/>
            <a:ext cx="7125414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-- 刪除特定學生記錄
DELETE FROM 學生
WHERE 學號 = '2023001';
-- 刪除符合條件的記錄
DELETE FROM 學生
WHERE 班級 = '計算機科學2班';
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02551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DELETE語句用於從表中刪除記錄。WHERE子句指定要刪除的記錄。沒有WHERE子句將刪除表中所有記錄，但表結構保留。</a:t>
            </a:r>
            <a:endParaRPr lang="en-US" sz="175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331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SQL約束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371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65260" y="237970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3371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主鍵約束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28276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PRIMARY KEY，唯一標識表中的每一行。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36724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65260" y="371498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017306" y="3672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外鍵約束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017306" y="41629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FOREIGN KEY，建立表間關係，確保參照完整性。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65260" y="50502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唯一約束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4981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UNIQUE，確保列中的值不重複。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80190" y="634305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65260" y="638556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017306" y="63430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非空約束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017306" y="683347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 NULL，確保列不能有空值。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32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數據庫的定義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結構化集合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數據庫是一個有組織的數據集合。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持久存儲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數據可長期保存並被多個應用程序訪問。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高效管理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提供高效的數據存取、更新和管理機制。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400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數據庫的特點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28897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082766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數據共享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573185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多用戶可同時訪問相同數據。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304" y="228897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3082766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數據獨立性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3573185"/>
            <a:ext cx="22920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應用程序與數據存儲方式相互獨立。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538" y="2288977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3082766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數據安全性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3573185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提供訪問控制與權限管理機制。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979432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80190" y="5773222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數據完整性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6280190" y="6263640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確保數據的準確性與一致性。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955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737" y="3290292"/>
            <a:ext cx="5391150" cy="673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00" b="1" spc="-12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數據管理技術的發展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54737" y="5961221"/>
            <a:ext cx="13120926" cy="30480"/>
          </a:xfrm>
          <a:prstGeom prst="roundRect">
            <a:avLst>
              <a:gd name="adj" fmla="val 297150"/>
            </a:avLst>
          </a:prstGeom>
          <a:solidFill>
            <a:srgbClr val="C0C1D7"/>
          </a:solidFill>
          <a:ln/>
        </p:spPr>
      </p:sp>
      <p:sp>
        <p:nvSpPr>
          <p:cNvPr id="5" name="Shape 2"/>
          <p:cNvSpPr/>
          <p:nvPr/>
        </p:nvSpPr>
        <p:spPr>
          <a:xfrm>
            <a:off x="3298865" y="5314414"/>
            <a:ext cx="30480" cy="646867"/>
          </a:xfrm>
          <a:prstGeom prst="roundRect">
            <a:avLst>
              <a:gd name="adj" fmla="val 297150"/>
            </a:avLst>
          </a:prstGeom>
          <a:solidFill>
            <a:srgbClr val="C0C1D7"/>
          </a:solidFill>
          <a:ln/>
        </p:spPr>
      </p:sp>
      <p:sp>
        <p:nvSpPr>
          <p:cNvPr id="6" name="Shape 3"/>
          <p:cNvSpPr/>
          <p:nvPr/>
        </p:nvSpPr>
        <p:spPr>
          <a:xfrm>
            <a:off x="3071574" y="5718631"/>
            <a:ext cx="485180" cy="485180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152418" y="5758994"/>
            <a:ext cx="323374" cy="404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spc="-76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1966436" y="4287560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b="1" spc="-64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文件系統階段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970359" y="4753808"/>
            <a:ext cx="4687729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數據以文件形式存儲，缺乏統一管理。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5966103" y="5961162"/>
            <a:ext cx="30480" cy="646867"/>
          </a:xfrm>
          <a:prstGeom prst="roundRect">
            <a:avLst>
              <a:gd name="adj" fmla="val 297150"/>
            </a:avLst>
          </a:prstGeom>
          <a:solidFill>
            <a:srgbClr val="C0C1D7"/>
          </a:solidFill>
          <a:ln/>
        </p:spPr>
      </p:sp>
      <p:sp>
        <p:nvSpPr>
          <p:cNvPr id="11" name="Shape 8"/>
          <p:cNvSpPr/>
          <p:nvPr/>
        </p:nvSpPr>
        <p:spPr>
          <a:xfrm>
            <a:off x="5738812" y="5718631"/>
            <a:ext cx="485180" cy="485180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5819656" y="5758994"/>
            <a:ext cx="323374" cy="404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spc="-76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4633674" y="6823710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b="1" spc="-64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早期數據庫系統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3637598" y="7289959"/>
            <a:ext cx="4687729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出現層次模型和網絡模型數據庫。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8633460" y="5314414"/>
            <a:ext cx="30480" cy="646867"/>
          </a:xfrm>
          <a:prstGeom prst="roundRect">
            <a:avLst>
              <a:gd name="adj" fmla="val 297150"/>
            </a:avLst>
          </a:prstGeom>
          <a:solidFill>
            <a:srgbClr val="C0C1D7"/>
          </a:solidFill>
          <a:ln/>
        </p:spPr>
      </p:sp>
      <p:sp>
        <p:nvSpPr>
          <p:cNvPr id="16" name="Shape 13"/>
          <p:cNvSpPr/>
          <p:nvPr/>
        </p:nvSpPr>
        <p:spPr>
          <a:xfrm>
            <a:off x="8406170" y="5718631"/>
            <a:ext cx="485180" cy="485180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487013" y="5758994"/>
            <a:ext cx="323374" cy="404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spc="-76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7301032" y="4287560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b="1" spc="-64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關係數據庫時代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6304955" y="4753808"/>
            <a:ext cx="4687729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關係模型成為主流，SQL語言廣泛應用。</a:t>
            </a:r>
            <a:endParaRPr lang="en-US" sz="1650" dirty="0"/>
          </a:p>
        </p:txBody>
      </p:sp>
      <p:sp>
        <p:nvSpPr>
          <p:cNvPr id="20" name="Shape 17"/>
          <p:cNvSpPr/>
          <p:nvPr/>
        </p:nvSpPr>
        <p:spPr>
          <a:xfrm>
            <a:off x="11300698" y="5961162"/>
            <a:ext cx="30480" cy="646867"/>
          </a:xfrm>
          <a:prstGeom prst="roundRect">
            <a:avLst>
              <a:gd name="adj" fmla="val 297150"/>
            </a:avLst>
          </a:prstGeom>
          <a:solidFill>
            <a:srgbClr val="C0C1D7"/>
          </a:solidFill>
          <a:ln/>
        </p:spPr>
      </p:sp>
      <p:sp>
        <p:nvSpPr>
          <p:cNvPr id="21" name="Shape 18"/>
          <p:cNvSpPr/>
          <p:nvPr/>
        </p:nvSpPr>
        <p:spPr>
          <a:xfrm>
            <a:off x="11073408" y="5718631"/>
            <a:ext cx="485180" cy="485180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11154251" y="5758994"/>
            <a:ext cx="323374" cy="404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spc="-76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500" dirty="0"/>
          </a:p>
        </p:txBody>
      </p:sp>
      <p:sp>
        <p:nvSpPr>
          <p:cNvPr id="23" name="Text 20"/>
          <p:cNvSpPr/>
          <p:nvPr/>
        </p:nvSpPr>
        <p:spPr>
          <a:xfrm>
            <a:off x="9968270" y="6823710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b="1" spc="-64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現代數據庫系統</a:t>
            </a:r>
            <a:endParaRPr lang="en-US" sz="2100" dirty="0"/>
          </a:p>
        </p:txBody>
      </p:sp>
      <p:sp>
        <p:nvSpPr>
          <p:cNvPr id="24" name="Text 21"/>
          <p:cNvSpPr/>
          <p:nvPr/>
        </p:nvSpPr>
        <p:spPr>
          <a:xfrm>
            <a:off x="8972193" y="7289959"/>
            <a:ext cx="4687729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出現NoSQL、大數據存儲等多元化解決方案。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0855"/>
            <a:ext cx="59626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文件系統 vs. 數據庫系統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56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文件系統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377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數據冗餘度高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數據獨立性差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數據完整性難保證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安全性機制有限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065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並發控制困難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356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數據庫系統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39377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減少數據冗餘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提高數據獨立性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保證數據完整性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增強安全保護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57065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支持並發訪問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73223"/>
            <a:ext cx="58591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數據庫管理系統(DBMS)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定義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管理數據庫的軟件系統，提供數據定義、操作和控制功能。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核心功能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數據存儲、檢索、更新和管理，確保數據安全與完整。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用戶接口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提供多種接口方式，包括SQL、圖形界面等。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2025-03-06T07:21:47Z</dcterms:created>
  <dcterms:modified xsi:type="dcterms:W3CDTF">2025-03-06T07:21:47Z</dcterms:modified>
</cp:coreProperties>
</file>